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5143500" cx="9144000"/>
  <p:notesSz cx="6858000" cy="9144000"/>
  <p:embeddedFontLst>
    <p:embeddedFont>
      <p:font typeface="Average"/>
      <p:regular r:id="rId37"/>
    </p:embeddedFont>
    <p:embeddedFont>
      <p:font typeface="Oswal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831489F-ADE4-435E-AA98-7B4BF6340285}">
  <a:tblStyle styleId="{D831489F-ADE4-435E-AA98-7B4BF63402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Average-regular.fntdata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Oswald-bold.fntdata"/><Relationship Id="rId16" Type="http://schemas.openxmlformats.org/officeDocument/2006/relationships/slide" Target="slides/slide9.xml"/><Relationship Id="rId38" Type="http://schemas.openxmlformats.org/officeDocument/2006/relationships/font" Target="fonts/Oswald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fde567b4f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fde567b4f4_0_1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fde567b4f4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fde567b4f4_0_2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fde567b4f4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fde567b4f4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de567b4f4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de567b4f4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ea619c5f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fea619c5f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fde567b4f4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fde567b4f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fde567b4f4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fde567b4f4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fde567b4f4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fde567b4f4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fde567b4f4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fde567b4f4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fde567b4f4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fde567b4f4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fde567b4f4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fde567b4f4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fde567b4f4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fde567b4f4_0_2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fde567b4f4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2fde567b4f4_0_2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ea619c5f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ea619c5f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fea619c5f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fea619c5f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de567b4f4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fde567b4f4_0_2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fde567b4f4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fde567b4f4_0_2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ff47354ad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ff47354ad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fea619c5f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fea619c5f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fde567b4f4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2fde567b4f4_0_2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fde567b4f4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2fde567b4f4_0_2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fde567b4f4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2fde567b4f4_0_2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de567b4f4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fde567b4f4_0_2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fde567b4f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fde567b4f4_0_2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fde567b4f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fde567b4f4_0_2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f47354a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f47354a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fea619c5f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fea619c5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de567b4f4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fde567b4f4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de567b4f4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de567b4f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2" name="Google Shape;82;p1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3" name="Google Shape;83;p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9" name="Google Shape;89;p1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0" name="Google Shape;90;p18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1" name="Google Shape;91;p18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2" name="Google Shape;92;p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457200" y="204788"/>
            <a:ext cx="3008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7" name="Google Shape;107;p21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8" name="Google Shape;108;p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piiop/group-project-2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Vaccine storage and manufacturing" id="135" name="Google Shape;135;p25"/>
          <p:cNvPicPr preferRelativeResize="0"/>
          <p:nvPr/>
        </p:nvPicPr>
        <p:blipFill rotWithShape="1">
          <a:blip r:embed="rId3">
            <a:alphaModFix/>
          </a:blip>
          <a:srcRect b="0" l="19093" r="0" t="9090"/>
          <a:stretch/>
        </p:blipFill>
        <p:spPr>
          <a:xfrm>
            <a:off x="20" y="8"/>
            <a:ext cx="9143982" cy="51434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/>
          <p:nvPr/>
        </p:nvSpPr>
        <p:spPr>
          <a:xfrm rot="-5400000">
            <a:off x="2849850" y="-1143432"/>
            <a:ext cx="3444300" cy="9144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9803"/>
                </a:srgbClr>
              </a:gs>
              <a:gs pos="35000">
                <a:srgbClr val="000000">
                  <a:alpha val="45882"/>
                </a:srgbClr>
              </a:gs>
              <a:gs pos="100000">
                <a:srgbClr val="000000">
                  <a:alpha val="8980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5"/>
          <p:cNvSpPr txBox="1"/>
          <p:nvPr>
            <p:ph type="ctrTitle"/>
          </p:nvPr>
        </p:nvSpPr>
        <p:spPr>
          <a:xfrm>
            <a:off x="303414" y="2318946"/>
            <a:ext cx="68088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" sz="5300">
                <a:solidFill>
                  <a:schemeClr val="lt1"/>
                </a:solidFill>
              </a:rPr>
              <a:t>Predicting Diabetes Using Machine Learning Models</a:t>
            </a:r>
            <a:endParaRPr/>
          </a:p>
        </p:txBody>
      </p:sp>
      <p:sp>
        <p:nvSpPr>
          <p:cNvPr id="138" name="Google Shape;138;p25"/>
          <p:cNvSpPr/>
          <p:nvPr/>
        </p:nvSpPr>
        <p:spPr>
          <a:xfrm>
            <a:off x="0" y="4181279"/>
            <a:ext cx="7339500" cy="5145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 txBox="1"/>
          <p:nvPr>
            <p:ph idx="1" type="subTitle"/>
          </p:nvPr>
        </p:nvSpPr>
        <p:spPr>
          <a:xfrm>
            <a:off x="303414" y="4218709"/>
            <a:ext cx="68088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40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" sz="2200">
                <a:solidFill>
                  <a:schemeClr val="lt1"/>
                </a:solidFill>
              </a:rPr>
              <a:t>Project 2, Group 3: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75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br>
              <a:rPr lang="en" sz="2200">
                <a:solidFill>
                  <a:schemeClr val="lt1"/>
                </a:solidFill>
              </a:rPr>
            </a:br>
            <a:r>
              <a:rPr b="1" lang="en" sz="2450">
                <a:solidFill>
                  <a:schemeClr val="lt1"/>
                </a:solidFill>
              </a:rPr>
              <a:t>Michael Leston and Giselle Gomez</a:t>
            </a:r>
            <a:endParaRPr b="1" sz="345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/>
          <p:nvPr/>
        </p:nvSpPr>
        <p:spPr>
          <a:xfrm>
            <a:off x="1200" y="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7595"/>
            <a:ext cx="9144001" cy="3623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625" y="155425"/>
            <a:ext cx="7598326" cy="494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478" y="96775"/>
            <a:ext cx="5585597" cy="49499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14" name="Google Shape;214;p36"/>
          <p:cNvSpPr txBox="1"/>
          <p:nvPr/>
        </p:nvSpPr>
        <p:spPr>
          <a:xfrm>
            <a:off x="288450" y="555700"/>
            <a:ext cx="2566500" cy="4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Correlation with Diabetes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Blood Glucose Level - 0.42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HbA1c Level 	  -  0.40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			  - 0.26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BMI			  - 0.21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850" y="378512"/>
            <a:ext cx="6816301" cy="43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150" y="237225"/>
            <a:ext cx="75190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6600"/>
            <a:ext cx="8839202" cy="3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9"/>
          <p:cNvSpPr txBox="1"/>
          <p:nvPr/>
        </p:nvSpPr>
        <p:spPr>
          <a:xfrm>
            <a:off x="3194275" y="142125"/>
            <a:ext cx="28527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KDE Plots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idx="4294967295" type="title"/>
          </p:nvPr>
        </p:nvSpPr>
        <p:spPr>
          <a:xfrm>
            <a:off x="627450" y="2775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</a:pPr>
            <a:r>
              <a:rPr lang="en" sz="4700"/>
              <a:t>Feature Engineering</a:t>
            </a:r>
            <a:endParaRPr/>
          </a:p>
        </p:txBody>
      </p:sp>
      <p:sp>
        <p:nvSpPr>
          <p:cNvPr id="236" name="Google Shape;236;p40"/>
          <p:cNvSpPr/>
          <p:nvPr/>
        </p:nvSpPr>
        <p:spPr>
          <a:xfrm>
            <a:off x="501777" y="1258030"/>
            <a:ext cx="8140446" cy="13716"/>
          </a:xfrm>
          <a:custGeom>
            <a:rect b="b" l="l" r="r" t="t"/>
            <a:pathLst>
              <a:path extrusionOk="0" fill="none" h="18288" w="8140446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extrusionOk="0" h="18288" w="8140446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0"/>
          <p:cNvSpPr txBox="1"/>
          <p:nvPr/>
        </p:nvSpPr>
        <p:spPr>
          <a:xfrm>
            <a:off x="501775" y="1495325"/>
            <a:ext cx="8313300" cy="27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3429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‘HbA1c Category’ - based on medical thresholds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‘BMI_Category’ - based on medical thresholds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‘Blood_Glucose_Category’ - based on medical thresholds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8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•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‘Combined Risk Factors: 0 - None, 1 - ‘Heart Disease’ or ‘Hypertension’, 2 - Both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•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‘Smoking History Grouped - Combining similar categories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•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‘Cluster’ - Resulting clusters from applying KMeans to BMI, HbA1c Level, and Blood Glucose Level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800" y="247825"/>
            <a:ext cx="600075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38614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2"/>
          <p:cNvSpPr txBox="1"/>
          <p:nvPr/>
        </p:nvSpPr>
        <p:spPr>
          <a:xfrm>
            <a:off x="383900" y="4479625"/>
            <a:ext cx="86076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categories : former, ever, not current, current, never, no info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/>
        </p:nvSpPr>
        <p:spPr>
          <a:xfrm>
            <a:off x="5060775" y="226950"/>
            <a:ext cx="4560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3"/>
          <p:cNvSpPr txBox="1"/>
          <p:nvPr/>
        </p:nvSpPr>
        <p:spPr>
          <a:xfrm>
            <a:off x="6216750" y="173925"/>
            <a:ext cx="2789100" cy="4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KMeans clustering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“Risk Category” levels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-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3d Scatterplot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0824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6"/>
          <p:cNvSpPr txBox="1"/>
          <p:nvPr>
            <p:ph type="title"/>
          </p:nvPr>
        </p:nvSpPr>
        <p:spPr>
          <a:xfrm>
            <a:off x="630936" y="411480"/>
            <a:ext cx="2700600" cy="40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</a:pPr>
            <a:r>
              <a:rPr lang="en" sz="4700"/>
              <a:t>Agenda</a:t>
            </a:r>
            <a:endParaRPr/>
          </a:p>
        </p:txBody>
      </p:sp>
      <p:sp>
        <p:nvSpPr>
          <p:cNvPr id="146" name="Google Shape;146;p26"/>
          <p:cNvSpPr/>
          <p:nvPr/>
        </p:nvSpPr>
        <p:spPr>
          <a:xfrm rot="5400000">
            <a:off x="1907987" y="2444036"/>
            <a:ext cx="3360420" cy="13716"/>
          </a:xfrm>
          <a:custGeom>
            <a:rect b="b" l="l" r="r" t="t"/>
            <a:pathLst>
              <a:path extrusionOk="0" fill="none" h="13716" w="448056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extrusionOk="0" h="13716" w="448056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844813" y="414068"/>
            <a:ext cx="5031000" cy="40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30200" lvl="0" marL="34290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rgbClr val="262626"/>
                </a:solidFill>
              </a:rPr>
              <a:t>Executive Summary </a:t>
            </a:r>
            <a:endParaRPr sz="1800">
              <a:solidFill>
                <a:srgbClr val="262626"/>
              </a:solidFill>
            </a:endParaRPr>
          </a:p>
          <a:p>
            <a:pPr indent="-330200" lvl="0" marL="342900" rtl="0" algn="l"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rgbClr val="262626"/>
                </a:solidFill>
              </a:rPr>
              <a:t>Data Collection, Cleaning and Transformation</a:t>
            </a:r>
            <a:endParaRPr sz="1800"/>
          </a:p>
          <a:p>
            <a:pPr indent="-330200" lvl="0" marL="342900" rtl="0" algn="l"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rgbClr val="262626"/>
                </a:solidFill>
              </a:rPr>
              <a:t>Exploratory Data Analysis &amp; Visualizations</a:t>
            </a:r>
            <a:endParaRPr sz="1800">
              <a:solidFill>
                <a:srgbClr val="262626"/>
              </a:solidFill>
            </a:endParaRPr>
          </a:p>
          <a:p>
            <a:pPr indent="-330200" lvl="0" marL="342900" rtl="0" algn="l"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AutoNum type="arabicPeriod"/>
            </a:pPr>
            <a:r>
              <a:rPr lang="en" sz="1800">
                <a:solidFill>
                  <a:srgbClr val="262626"/>
                </a:solidFill>
              </a:rPr>
              <a:t>Baseline Model Evaluation</a:t>
            </a:r>
            <a:endParaRPr sz="1800">
              <a:solidFill>
                <a:srgbClr val="262626"/>
              </a:solidFill>
            </a:endParaRPr>
          </a:p>
          <a:p>
            <a:pPr indent="-330200" lvl="0" marL="342900" rtl="0" algn="l"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rgbClr val="262626"/>
                </a:solidFill>
              </a:rPr>
              <a:t>Model Implementation</a:t>
            </a:r>
            <a:endParaRPr sz="1800"/>
          </a:p>
          <a:p>
            <a:pPr indent="-330200" lvl="0" marL="342900" rtl="0" algn="l"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rgbClr val="262626"/>
                </a:solidFill>
              </a:rPr>
              <a:t>Model Optimization and Final Performance</a:t>
            </a:r>
            <a:endParaRPr sz="1800"/>
          </a:p>
          <a:p>
            <a:pPr indent="-330200" lvl="0" marL="342900" rtl="0" algn="l"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rgbClr val="262626"/>
                </a:solidFill>
              </a:rPr>
              <a:t>Results and Conclusions</a:t>
            </a:r>
            <a:endParaRPr sz="1800"/>
          </a:p>
          <a:p>
            <a:pPr indent="-330200" lvl="0" marL="342900" rtl="0" algn="l"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rgbClr val="262626"/>
                </a:solidFill>
              </a:rPr>
              <a:t>Future Considerations</a:t>
            </a:r>
            <a:endParaRPr sz="1800"/>
          </a:p>
          <a:p>
            <a:pPr indent="-330200" lvl="0" marL="342900" rtl="0" algn="l"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AutoNum type="arabicPeriod"/>
            </a:pPr>
            <a:r>
              <a:rPr lang="en" sz="1800">
                <a:solidFill>
                  <a:srgbClr val="262626"/>
                </a:solidFill>
              </a:rPr>
              <a:t>Resources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4"/>
          <p:cNvSpPr txBox="1"/>
          <p:nvPr>
            <p:ph type="title"/>
          </p:nvPr>
        </p:nvSpPr>
        <p:spPr>
          <a:xfrm>
            <a:off x="627450" y="2775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</a:pPr>
            <a:r>
              <a:rPr lang="en" sz="4700"/>
              <a:t>Model Testing</a:t>
            </a:r>
            <a:endParaRPr/>
          </a:p>
        </p:txBody>
      </p:sp>
      <p:sp>
        <p:nvSpPr>
          <p:cNvPr id="262" name="Google Shape;262;p44"/>
          <p:cNvSpPr/>
          <p:nvPr/>
        </p:nvSpPr>
        <p:spPr>
          <a:xfrm>
            <a:off x="501777" y="1258030"/>
            <a:ext cx="8140446" cy="13716"/>
          </a:xfrm>
          <a:custGeom>
            <a:rect b="b" l="l" r="r" t="t"/>
            <a:pathLst>
              <a:path extrusionOk="0" fill="none" h="18288" w="8140446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extrusionOk="0" h="18288" w="8140446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4"/>
          <p:cNvSpPr txBox="1"/>
          <p:nvPr>
            <p:ph idx="1" type="body"/>
          </p:nvPr>
        </p:nvSpPr>
        <p:spPr>
          <a:xfrm>
            <a:off x="628650" y="1447038"/>
            <a:ext cx="7886700" cy="3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/>
              <a:t>Logistic Regression</a:t>
            </a:r>
            <a:endParaRPr sz="19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/>
              <a:t>RandomForest</a:t>
            </a:r>
            <a:endParaRPr sz="19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/>
              <a:t>Decision Tree</a:t>
            </a:r>
            <a:endParaRPr sz="19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/>
              <a:t>LightGBM</a:t>
            </a:r>
            <a:endParaRPr sz="19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/>
              <a:t>xgBoost</a:t>
            </a:r>
            <a:endParaRPr sz="19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/>
              <a:t>AdaBoost</a:t>
            </a:r>
            <a:endParaRPr/>
          </a:p>
          <a:p>
            <a:pPr indent="-260350" lvl="0" marL="3429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600"/>
              <a:buChar char="•"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0" y="61456"/>
            <a:ext cx="9144003" cy="4763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398" y="152400"/>
            <a:ext cx="581720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</a:pPr>
            <a:r>
              <a:rPr lang="en" sz="4700"/>
              <a:t>Model Optimization</a:t>
            </a:r>
            <a:endParaRPr/>
          </a:p>
        </p:txBody>
      </p:sp>
      <p:sp>
        <p:nvSpPr>
          <p:cNvPr id="281" name="Google Shape;281;p47"/>
          <p:cNvSpPr/>
          <p:nvPr/>
        </p:nvSpPr>
        <p:spPr>
          <a:xfrm>
            <a:off x="501777" y="1258030"/>
            <a:ext cx="8140446" cy="13716"/>
          </a:xfrm>
          <a:custGeom>
            <a:rect b="b" l="l" r="r" t="t"/>
            <a:pathLst>
              <a:path extrusionOk="0" fill="none" h="18288" w="8140446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extrusionOk="0" h="18288" w="8140446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628650" y="1447038"/>
            <a:ext cx="7886700" cy="3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/>
              <a:t>Tested multiple models while comparing evaluation metrics</a:t>
            </a:r>
            <a:endParaRPr sz="19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Iterated through features to find the optimal feature set</a:t>
            </a:r>
            <a:endParaRPr sz="19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Applied weighting to LogReg model</a:t>
            </a:r>
            <a:endParaRPr sz="19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Applied SMOTE to all models</a:t>
            </a:r>
            <a:endParaRPr sz="1900"/>
          </a:p>
          <a:p>
            <a:pPr indent="-342900" lvl="0" marL="3429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/>
              <a:t>Evaluation Metrics: </a:t>
            </a:r>
            <a:r>
              <a:rPr lang="en" sz="1900"/>
              <a:t>Train/Test Accuracy, Recall, F1 Score, MCC, ROC-AUC, confusion matrix.</a:t>
            </a:r>
            <a:endParaRPr/>
          </a:p>
          <a:p>
            <a:pPr indent="-342900" lvl="0" marL="3429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/>
              <a:t>Key Metric: ROC-AUC</a:t>
            </a:r>
            <a:endParaRPr sz="1900"/>
          </a:p>
          <a:p>
            <a:pPr indent="-342900" lvl="0" marL="342900" rtl="0" algn="l">
              <a:spcBef>
                <a:spcPts val="38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Hyperparameter Tuning on best two models</a:t>
            </a:r>
            <a:endParaRPr sz="1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</a:pPr>
            <a:r>
              <a:rPr lang="en" sz="4700"/>
              <a:t>Final Model Performance</a:t>
            </a:r>
            <a:endParaRPr/>
          </a:p>
        </p:txBody>
      </p:sp>
      <p:sp>
        <p:nvSpPr>
          <p:cNvPr id="289" name="Google Shape;289;p48"/>
          <p:cNvSpPr/>
          <p:nvPr/>
        </p:nvSpPr>
        <p:spPr>
          <a:xfrm>
            <a:off x="501777" y="1258030"/>
            <a:ext cx="8140446" cy="13716"/>
          </a:xfrm>
          <a:custGeom>
            <a:rect b="b" l="l" r="r" t="t"/>
            <a:pathLst>
              <a:path extrusionOk="0" fill="none" h="18288" w="8140446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extrusionOk="0" h="18288" w="8140446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48"/>
          <p:cNvSpPr txBox="1"/>
          <p:nvPr>
            <p:ph idx="1" type="body"/>
          </p:nvPr>
        </p:nvSpPr>
        <p:spPr>
          <a:xfrm>
            <a:off x="628650" y="1447038"/>
            <a:ext cx="7886700" cy="3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/>
              <a:t>LightGBM  Tuned                                                         Logistic Regression Tuned</a:t>
            </a:r>
            <a:endParaRPr/>
          </a:p>
        </p:txBody>
      </p:sp>
      <p:pic>
        <p:nvPicPr>
          <p:cNvPr id="291" name="Google Shape;29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801250"/>
            <a:ext cx="43434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43695"/>
            <a:ext cx="43434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4725"/>
            <a:ext cx="4434839" cy="356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9"/>
          <p:cNvSpPr txBox="1"/>
          <p:nvPr/>
        </p:nvSpPr>
        <p:spPr>
          <a:xfrm>
            <a:off x="1624725" y="683100"/>
            <a:ext cx="1654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LGBM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9"/>
          <p:cNvSpPr txBox="1"/>
          <p:nvPr/>
        </p:nvSpPr>
        <p:spPr>
          <a:xfrm>
            <a:off x="5924475" y="587525"/>
            <a:ext cx="17604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 Reg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249" y="1414725"/>
            <a:ext cx="4434839" cy="356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Scoring Metric Comparison</a:t>
            </a:r>
            <a:endParaRPr/>
          </a:p>
        </p:txBody>
      </p:sp>
      <p:sp>
        <p:nvSpPr>
          <p:cNvPr id="306" name="Google Shape;306;p50"/>
          <p:cNvSpPr/>
          <p:nvPr/>
        </p:nvSpPr>
        <p:spPr>
          <a:xfrm>
            <a:off x="501777" y="1258030"/>
            <a:ext cx="8140446" cy="13716"/>
          </a:xfrm>
          <a:custGeom>
            <a:rect b="b" l="l" r="r" t="t"/>
            <a:pathLst>
              <a:path extrusionOk="0" fill="none" h="18288" w="8140446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extrusionOk="0" h="18288" w="8140446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7" name="Google Shape;307;p50"/>
          <p:cNvGraphicFramePr/>
          <p:nvPr/>
        </p:nvGraphicFramePr>
        <p:xfrm>
          <a:off x="865025" y="172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{D831489F-ADE4-435E-AA98-7B4BF6340285}</a:tableStyleId>
              </a:tblPr>
              <a:tblGrid>
                <a:gridCol w="1185275"/>
                <a:gridCol w="973125"/>
                <a:gridCol w="1079200"/>
                <a:gridCol w="1079200"/>
                <a:gridCol w="1079200"/>
                <a:gridCol w="1056150"/>
                <a:gridCol w="1102250"/>
              </a:tblGrid>
              <a:tr h="56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 Acc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Acc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 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MCC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ROC-AUC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LogReg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FullFeature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0.973676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0.972197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0.697027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0.809537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0.807242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0.978107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6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LGBM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Tuned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0.972171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0.971697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0.694118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0.806562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0.804050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0.976868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LogReg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Baseline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0.97253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0.97216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0.68836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0.81076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0.81126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0.97590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LogReg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Tuned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0.883883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0.882588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0.905294</a:t>
                      </a:r>
                      <a:endParaRPr b="1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0.567269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0.562835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0.967205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1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</a:pPr>
            <a:r>
              <a:rPr lang="en" sz="4700"/>
              <a:t>Conclusions</a:t>
            </a:r>
            <a:endParaRPr/>
          </a:p>
        </p:txBody>
      </p:sp>
      <p:sp>
        <p:nvSpPr>
          <p:cNvPr id="314" name="Google Shape;314;p51"/>
          <p:cNvSpPr/>
          <p:nvPr/>
        </p:nvSpPr>
        <p:spPr>
          <a:xfrm>
            <a:off x="501777" y="1258030"/>
            <a:ext cx="8140446" cy="13716"/>
          </a:xfrm>
          <a:custGeom>
            <a:rect b="b" l="l" r="r" t="t"/>
            <a:pathLst>
              <a:path extrusionOk="0" fill="none" h="18288" w="8140446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extrusionOk="0" h="18288" w="8140446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51"/>
          <p:cNvSpPr txBox="1"/>
          <p:nvPr>
            <p:ph idx="1" type="body"/>
          </p:nvPr>
        </p:nvSpPr>
        <p:spPr>
          <a:xfrm>
            <a:off x="628650" y="1447038"/>
            <a:ext cx="7886700" cy="3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/>
              <a:t>Summary: Successfully built multiple models to predict diabetes with over 75% accuracy using this dataset.</a:t>
            </a:r>
            <a:endParaRPr/>
          </a:p>
          <a:p>
            <a:pPr indent="-342900" lvl="0" marL="3429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/>
              <a:t>Strong performance by logistic regression model suggests a linear relationship between features and the target variable</a:t>
            </a:r>
            <a:endParaRPr sz="1900"/>
          </a:p>
          <a:p>
            <a:pPr indent="-342900" lvl="0" marL="342900" rtl="0" algn="l">
              <a:spcBef>
                <a:spcPts val="38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Also suggests low complexity in the dataset</a:t>
            </a:r>
            <a:endParaRPr sz="1900"/>
          </a:p>
          <a:p>
            <a:pPr indent="-342900" lvl="0" marL="342900" rtl="0" algn="l">
              <a:spcBef>
                <a:spcPts val="38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Importance of scoring metric in tuning </a:t>
            </a:r>
            <a:endParaRPr sz="19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/>
          <p:nvPr>
            <p:ph type="title"/>
          </p:nvPr>
        </p:nvSpPr>
        <p:spPr>
          <a:xfrm>
            <a:off x="457200" y="154484"/>
            <a:ext cx="82296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Future Considerations</a:t>
            </a:r>
            <a:endParaRPr/>
          </a:p>
        </p:txBody>
      </p:sp>
      <p:sp>
        <p:nvSpPr>
          <p:cNvPr id="321" name="Google Shape;321;p52"/>
          <p:cNvSpPr txBox="1"/>
          <p:nvPr>
            <p:ph idx="1" type="body"/>
          </p:nvPr>
        </p:nvSpPr>
        <p:spPr>
          <a:xfrm>
            <a:off x="457200" y="1052513"/>
            <a:ext cx="82296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9718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Improvements: Explore more complex models like neural networks</a:t>
            </a:r>
            <a:r>
              <a:rPr lang="en"/>
              <a:t> or continue to tune.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Data: Use additional features or external datasets to improve prediction accuracy. </a:t>
            </a:r>
            <a:r>
              <a:rPr lang="en"/>
              <a:t>More complex or real-life datasets.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 Steps: Test the model on different populations to assess generalizability.</a:t>
            </a:r>
            <a:endParaRPr/>
          </a:p>
        </p:txBody>
      </p:sp>
      <p:sp>
        <p:nvSpPr>
          <p:cNvPr id="322" name="Google Shape;322;p52"/>
          <p:cNvSpPr/>
          <p:nvPr/>
        </p:nvSpPr>
        <p:spPr>
          <a:xfrm>
            <a:off x="501777" y="877030"/>
            <a:ext cx="8140446" cy="13716"/>
          </a:xfrm>
          <a:custGeom>
            <a:rect b="b" l="l" r="r" t="t"/>
            <a:pathLst>
              <a:path extrusionOk="0" fill="none" h="18288" w="8140446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extrusionOk="0" h="18288" w="8140446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53"/>
          <p:cNvSpPr/>
          <p:nvPr/>
        </p:nvSpPr>
        <p:spPr>
          <a:xfrm>
            <a:off x="228" y="0"/>
            <a:ext cx="9143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53"/>
          <p:cNvSpPr txBox="1"/>
          <p:nvPr>
            <p:ph type="title"/>
          </p:nvPr>
        </p:nvSpPr>
        <p:spPr>
          <a:xfrm>
            <a:off x="524256" y="602216"/>
            <a:ext cx="37335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6000"/>
              <a:buFont typeface="Calibri"/>
              <a:buNone/>
            </a:pPr>
            <a:r>
              <a:rPr b="1" lang="en" sz="6000">
                <a:solidFill>
                  <a:srgbClr val="366092"/>
                </a:solidFill>
              </a:rPr>
              <a:t>Thank You</a:t>
            </a:r>
            <a:r>
              <a:rPr lang="en" sz="6000">
                <a:solidFill>
                  <a:srgbClr val="366092"/>
                </a:solidFill>
              </a:rPr>
              <a:t>!</a:t>
            </a:r>
            <a:endParaRPr/>
          </a:p>
        </p:txBody>
      </p:sp>
      <p:sp>
        <p:nvSpPr>
          <p:cNvPr id="330" name="Google Shape;330;p53"/>
          <p:cNvSpPr txBox="1"/>
          <p:nvPr>
            <p:ph idx="1" type="body"/>
          </p:nvPr>
        </p:nvSpPr>
        <p:spPr>
          <a:xfrm>
            <a:off x="603504" y="1816261"/>
            <a:ext cx="5721000" cy="27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1600"/>
              <a:t>Resources and more info in: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en" sz="1600"/>
              <a:t>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GitHub Repository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b="1" lang="en" sz="1800">
                <a:solidFill>
                  <a:schemeClr val="dk2"/>
                </a:solidFill>
              </a:rPr>
              <a:t>                                               Questions?</a:t>
            </a:r>
            <a:endParaRPr/>
          </a:p>
        </p:txBody>
      </p:sp>
      <p:grpSp>
        <p:nvGrpSpPr>
          <p:cNvPr id="331" name="Google Shape;331;p53"/>
          <p:cNvGrpSpPr/>
          <p:nvPr/>
        </p:nvGrpSpPr>
        <p:grpSpPr>
          <a:xfrm>
            <a:off x="4777421" y="0"/>
            <a:ext cx="4366577" cy="5013950"/>
            <a:chOff x="6357228" y="0"/>
            <a:chExt cx="5822103" cy="6685267"/>
          </a:xfrm>
        </p:grpSpPr>
        <p:sp>
          <p:nvSpPr>
            <p:cNvPr id="332" name="Google Shape;332;p53"/>
            <p:cNvSpPr/>
            <p:nvPr/>
          </p:nvSpPr>
          <p:spPr>
            <a:xfrm>
              <a:off x="6357228" y="0"/>
              <a:ext cx="5822102" cy="6685267"/>
            </a:xfrm>
            <a:custGeom>
              <a:rect b="b" l="l" r="r" t="t"/>
              <a:pathLst>
                <a:path extrusionOk="0" h="6685267" w="5822102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53"/>
            <p:cNvSpPr/>
            <p:nvPr/>
          </p:nvSpPr>
          <p:spPr>
            <a:xfrm>
              <a:off x="6404998" y="98659"/>
              <a:ext cx="5774333" cy="6315453"/>
            </a:xfrm>
            <a:custGeom>
              <a:rect b="b" l="l" r="r" t="t"/>
              <a:pathLst>
                <a:path extrusionOk="0" h="6315453" w="577433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53"/>
            <p:cNvSpPr/>
            <p:nvPr/>
          </p:nvSpPr>
          <p:spPr>
            <a:xfrm>
              <a:off x="6410220" y="131729"/>
              <a:ext cx="5769111" cy="6229400"/>
            </a:xfrm>
            <a:custGeom>
              <a:rect b="b" l="l" r="r" t="t"/>
              <a:pathLst>
                <a:path extrusionOk="0" h="6229400" w="5769111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53"/>
            <p:cNvSpPr/>
            <p:nvPr/>
          </p:nvSpPr>
          <p:spPr>
            <a:xfrm>
              <a:off x="6410220" y="131729"/>
              <a:ext cx="5769111" cy="6229400"/>
            </a:xfrm>
            <a:custGeom>
              <a:rect b="b" l="l" r="r" t="t"/>
              <a:pathLst>
                <a:path extrusionOk="0" h="6229400" w="5769111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F79646">
                    <a:alpha val="9803"/>
                  </a:srgbClr>
                </a:gs>
                <a:gs pos="85000">
                  <a:srgbClr val="4F81BD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143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Help" id="336" name="Google Shape;33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5615" y="1549434"/>
            <a:ext cx="2059781" cy="205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7"/>
          <p:cNvSpPr txBox="1"/>
          <p:nvPr>
            <p:ph type="title"/>
          </p:nvPr>
        </p:nvSpPr>
        <p:spPr>
          <a:xfrm>
            <a:off x="630936" y="411480"/>
            <a:ext cx="2700600" cy="40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</a:pPr>
            <a:r>
              <a:rPr lang="en" sz="4700"/>
              <a:t>Executive Summary</a:t>
            </a:r>
            <a:endParaRPr/>
          </a:p>
        </p:txBody>
      </p:sp>
      <p:sp>
        <p:nvSpPr>
          <p:cNvPr id="154" name="Google Shape;154;p27"/>
          <p:cNvSpPr/>
          <p:nvPr/>
        </p:nvSpPr>
        <p:spPr>
          <a:xfrm rot="5400000">
            <a:off x="1907987" y="2444036"/>
            <a:ext cx="3360420" cy="13716"/>
          </a:xfrm>
          <a:custGeom>
            <a:rect b="b" l="l" r="r" t="t"/>
            <a:pathLst>
              <a:path extrusionOk="0" fill="none" h="13716" w="448056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extrusionOk="0" h="13716" w="448056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844813" y="414068"/>
            <a:ext cx="4668300" cy="40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/>
              <a:t>Problem: Predict whether a patient has diabetes based on medical and demographic data.</a:t>
            </a:r>
            <a:endParaRPr sz="19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2900" lvl="0" marL="3429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/>
              <a:t>Objective: Develop a machine learning model to achieve high classification accuracy (75%+).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8"/>
          <p:cNvSpPr txBox="1"/>
          <p:nvPr>
            <p:ph type="title"/>
          </p:nvPr>
        </p:nvSpPr>
        <p:spPr>
          <a:xfrm>
            <a:off x="79125" y="273850"/>
            <a:ext cx="8850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30"/>
              <a:buFont typeface="Calibri"/>
              <a:buNone/>
            </a:pPr>
            <a:r>
              <a:rPr lang="en" sz="3830"/>
              <a:t>Data Collection, Cleaning and Transforming</a:t>
            </a:r>
            <a:endParaRPr sz="3559"/>
          </a:p>
        </p:txBody>
      </p:sp>
      <p:sp>
        <p:nvSpPr>
          <p:cNvPr id="162" name="Google Shape;162;p28"/>
          <p:cNvSpPr/>
          <p:nvPr/>
        </p:nvSpPr>
        <p:spPr>
          <a:xfrm>
            <a:off x="501777" y="1258030"/>
            <a:ext cx="8140446" cy="13716"/>
          </a:xfrm>
          <a:custGeom>
            <a:rect b="b" l="l" r="r" t="t"/>
            <a:pathLst>
              <a:path extrusionOk="0" fill="none" h="18288" w="8140446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extrusionOk="0" h="18288" w="8140446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4399150" y="1456975"/>
            <a:ext cx="3856500" cy="3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/>
              <a:t>No missing values</a:t>
            </a:r>
            <a:endParaRPr sz="1900"/>
          </a:p>
          <a:p>
            <a:pPr indent="-342900" lvl="0" marL="3429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/>
              <a:t>3 </a:t>
            </a:r>
            <a:r>
              <a:rPr lang="en" sz="1900"/>
              <a:t>cat. and 13 numeric variables</a:t>
            </a:r>
            <a:endParaRPr sz="1900"/>
          </a:p>
          <a:p>
            <a:pPr indent="-349250" lvl="0" marL="342900" rtl="0" algn="l">
              <a:spcBef>
                <a:spcPts val="38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Target variable:</a:t>
            </a:r>
            <a:endParaRPr sz="1900"/>
          </a:p>
          <a:p>
            <a:pPr indent="0" lvl="0" marL="342900" rtl="0" algn="l">
              <a:spcBef>
                <a:spcPts val="380"/>
              </a:spcBef>
              <a:spcAft>
                <a:spcPts val="0"/>
              </a:spcAft>
              <a:buNone/>
            </a:pPr>
            <a:r>
              <a:rPr lang="en" sz="1900"/>
              <a:t>(0: No diabetes, 1: Diabetes)</a:t>
            </a:r>
            <a:endParaRPr sz="1900"/>
          </a:p>
          <a:p>
            <a:pPr indent="-342900" lvl="0" marL="342900" rtl="0" algn="l">
              <a:spcBef>
                <a:spcPts val="38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Renaming columns for clarity</a:t>
            </a:r>
            <a:endParaRPr sz="1900"/>
          </a:p>
          <a:p>
            <a:pPr indent="-342900" lvl="0" marL="342900" rtl="0" algn="l">
              <a:spcBef>
                <a:spcPts val="38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Handling duplicates</a:t>
            </a:r>
            <a:endParaRPr sz="1900"/>
          </a:p>
          <a:p>
            <a:pPr indent="-349250" lvl="0" marL="342900" rtl="0" algn="l">
              <a:spcBef>
                <a:spcPts val="38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Values_counts of categorical variables</a:t>
            </a:r>
            <a:endParaRPr sz="1900"/>
          </a:p>
          <a:p>
            <a:pPr indent="-349250" lvl="0" marL="342900" rtl="0" algn="l">
              <a:spcBef>
                <a:spcPts val="38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Uninformative columns</a:t>
            </a:r>
            <a:endParaRPr sz="1900"/>
          </a:p>
          <a:p>
            <a:pPr indent="0" lvl="0" marL="0" rtl="0" algn="l">
              <a:spcBef>
                <a:spcPts val="38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50" y="1456975"/>
            <a:ext cx="3856450" cy="33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9"/>
          <p:cNvSpPr txBox="1"/>
          <p:nvPr>
            <p:ph type="title"/>
          </p:nvPr>
        </p:nvSpPr>
        <p:spPr>
          <a:xfrm>
            <a:off x="627450" y="2775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</a:pPr>
            <a:r>
              <a:rPr lang="en" sz="4700"/>
              <a:t>EDA and </a:t>
            </a:r>
            <a:r>
              <a:rPr lang="en" sz="4700"/>
              <a:t>Visualizations</a:t>
            </a:r>
            <a:endParaRPr/>
          </a:p>
        </p:txBody>
      </p:sp>
      <p:sp>
        <p:nvSpPr>
          <p:cNvPr id="171" name="Google Shape;171;p29"/>
          <p:cNvSpPr/>
          <p:nvPr/>
        </p:nvSpPr>
        <p:spPr>
          <a:xfrm>
            <a:off x="501777" y="1258030"/>
            <a:ext cx="8140446" cy="13716"/>
          </a:xfrm>
          <a:custGeom>
            <a:rect b="b" l="l" r="r" t="t"/>
            <a:pathLst>
              <a:path extrusionOk="0" fill="none" h="18288" w="8140446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extrusionOk="0" h="18288" w="8140446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5082000" y="1404050"/>
            <a:ext cx="34323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Checking for class imbalance</a:t>
            </a:r>
            <a:endParaRPr sz="19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173" y="1472548"/>
            <a:ext cx="4378800" cy="352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/>
          <p:nvPr/>
        </p:nvSpPr>
        <p:spPr>
          <a:xfrm>
            <a:off x="5082000" y="3270625"/>
            <a:ext cx="3298200" cy="15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Non-Diabetic : 91.5%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Diabetic : 8.5 %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875" y="141050"/>
            <a:ext cx="6903075" cy="48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Models</a:t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457200" y="1669250"/>
            <a:ext cx="8229600" cy="292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24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2420"/>
          </a:p>
          <a:p>
            <a:pPr indent="0" lvl="0" marL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2420"/>
          </a:p>
        </p:txBody>
      </p:sp>
      <p:sp>
        <p:nvSpPr>
          <p:cNvPr id="186" name="Google Shape;186;p31"/>
          <p:cNvSpPr/>
          <p:nvPr/>
        </p:nvSpPr>
        <p:spPr>
          <a:xfrm>
            <a:off x="501777" y="1258030"/>
            <a:ext cx="8140446" cy="13716"/>
          </a:xfrm>
          <a:custGeom>
            <a:rect b="b" l="l" r="r" t="t"/>
            <a:pathLst>
              <a:path extrusionOk="0" fill="none" h="18288" w="8140446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extrusionOk="0" h="18288" w="8140446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87" name="Google Shape;187;p31"/>
          <p:cNvGraphicFramePr/>
          <p:nvPr/>
        </p:nvGraphicFramePr>
        <p:xfrm>
          <a:off x="952475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{D831489F-ADE4-435E-AA98-7B4BF6340285}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 Acc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 Acc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MCC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ROC-AUC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LogReg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0.97253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0.97216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0.68836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0.81076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0.81126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0.97590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0.99985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0.96872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0.66358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0.78575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0.78505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0.95710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725" y="203525"/>
            <a:ext cx="731454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386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